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87" r:id="rId3"/>
    <p:sldId id="277" r:id="rId4"/>
    <p:sldId id="288" r:id="rId5"/>
    <p:sldId id="271" r:id="rId6"/>
    <p:sldId id="289" r:id="rId7"/>
    <p:sldId id="265" r:id="rId8"/>
    <p:sldId id="256" r:id="rId9"/>
    <p:sldId id="268" r:id="rId10"/>
    <p:sldId id="267" r:id="rId11"/>
    <p:sldId id="269" r:id="rId12"/>
    <p:sldId id="266" r:id="rId13"/>
    <p:sldId id="278" r:id="rId14"/>
    <p:sldId id="279" r:id="rId15"/>
    <p:sldId id="280" r:id="rId16"/>
    <p:sldId id="282" r:id="rId17"/>
    <p:sldId id="270" r:id="rId18"/>
    <p:sldId id="28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00"/>
    <a:srgbClr val="FFCC00"/>
    <a:srgbClr val="1C1C1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79899" autoAdjust="0"/>
  </p:normalViewPr>
  <p:slideViewPr>
    <p:cSldViewPr>
      <p:cViewPr varScale="1">
        <p:scale>
          <a:sx n="59" d="100"/>
          <a:sy n="59" d="100"/>
        </p:scale>
        <p:origin x="168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454961-8B2C-4A04-8621-961EECF9493E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5A7584-E979-4A6C-A0E3-C6239913A0B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1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Near completion of a 2 year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CD8582-CFE2-48FD-B23E-AC57D69EEE5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28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smtClean="0"/>
              <a:t>7 stages of Framework analysis (Gale et al 2013)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GB" smtClean="0"/>
              <a:t>Transcription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GB" smtClean="0"/>
              <a:t>Familiarisation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GB" smtClean="0"/>
              <a:t>Coding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GB" smtClean="0"/>
              <a:t>Developing an analytical framework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GB" smtClean="0"/>
              <a:t>Applying the analytical framework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GB" smtClean="0"/>
              <a:t>Charting the data into the framework matrix</a:t>
            </a:r>
          </a:p>
          <a:p>
            <a:pPr marL="1371600" lvl="2" indent="-457200">
              <a:buFont typeface="Calibri" pitchFamily="34" charset="0"/>
              <a:buAutoNum type="arabicPeriod"/>
            </a:pPr>
            <a:r>
              <a:rPr lang="en-GB" smtClean="0"/>
              <a:t>Interpreting the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491A90-E708-40D0-8696-5CC224159F6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637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4213" lvl="1" indent="-228600">
              <a:buFontTx/>
              <a:buAutoNum type="arabicPeriod"/>
            </a:pPr>
            <a:r>
              <a:rPr lang="en-GB" smtClean="0"/>
              <a:t>This was confirmed by interview respondents</a:t>
            </a:r>
          </a:p>
          <a:p>
            <a:pPr marL="684213" lvl="1" indent="-228600">
              <a:buFontTx/>
              <a:buAutoNum type="arabicPeriod"/>
            </a:pPr>
            <a:r>
              <a:rPr lang="en-GB" smtClean="0"/>
              <a:t>And many perpetrators are know to the survivor – family members, carers, teachers</a:t>
            </a:r>
          </a:p>
          <a:p>
            <a:pPr marL="684213" lvl="1" indent="-228600">
              <a:buFontTx/>
              <a:buAutoNum type="arabicPeriod"/>
            </a:pPr>
            <a:r>
              <a:rPr lang="en-GB" smtClean="0"/>
              <a:t>Responses are inadaquate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C1D42-CBEC-45F4-93C9-743D607481D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86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4213" lvl="1" indent="-228600">
              <a:buFontTx/>
              <a:buAutoNum type="arabicPeriod"/>
            </a:pPr>
            <a:r>
              <a:rPr lang="en-GB" smtClean="0"/>
              <a:t>Time does not allow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E23B39-30A4-480F-A199-F40F3C44D82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94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r>
              <a:rPr lang="en-GB" smtClean="0"/>
              <a:t>Drawing unwanted attention to the community</a:t>
            </a:r>
          </a:p>
          <a:p>
            <a:pPr marL="228600" indent="-228600">
              <a:buFontTx/>
              <a:buAutoNum type="arabicPeriod"/>
            </a:pPr>
            <a:r>
              <a:rPr lang="en-GB" smtClean="0"/>
              <a:t>Should only deal with civil matters</a:t>
            </a:r>
          </a:p>
          <a:p>
            <a:pPr marL="228600" indent="-228600">
              <a:buFontTx/>
              <a:buAutoNum type="arabicPeriod"/>
            </a:pPr>
            <a:r>
              <a:rPr lang="en-GB" smtClean="0"/>
              <a:t>Eg. marriage</a:t>
            </a:r>
          </a:p>
          <a:p>
            <a:pPr marL="228600" indent="-228600">
              <a:buFontTx/>
              <a:buAutoNum type="arabicPeriod"/>
            </a:pPr>
            <a:r>
              <a:rPr lang="en-GB" smtClean="0"/>
              <a:t>Eg. giving a goat to the survivors family</a:t>
            </a:r>
          </a:p>
          <a:p>
            <a:pPr marL="228600" indent="-228600">
              <a:buFontTx/>
              <a:buAutoNum type="arabicPeriod"/>
            </a:pPr>
            <a:r>
              <a:rPr lang="en-GB" smtClean="0"/>
              <a:t>The perpetrator is a prominent/powerful  person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F6308-B193-4093-B1E8-4A5FC2A79C0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635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6706D9-9D94-439B-B595-B6257E6DA40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615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1ECCB8-6466-4279-A662-1821B1958CA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012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Mukuno district east of Kampala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34EF0C-DA73-4AB8-9610-EBDC3812805F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57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0626F-0FBE-4ADE-8CD0-E01E2D71E922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9B1D2-0AD3-49AE-AE50-19E8336944A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B254-D253-4A71-9EB7-A3C906F1CA24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BD51-F2F8-4EDA-B5C1-3AA6447A62D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78D8-DE25-4E50-B093-5D0B18B98653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21F8F-2CBA-4452-B4AB-58DCD710204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CAD61-8136-4A9F-AC93-9AD4F9D2D29A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48B05-2067-4495-964A-61A026F1019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27364-2253-4E52-A512-D1E6797B720C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D9573-3161-487E-A9F5-3E0C082C5DF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02886-EE58-4473-B907-BA7E0F7D639B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374C2-59C1-4FBE-A42E-19497FC9F99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9B3AE-31C7-4E1E-AF3D-067E2D0F4DF1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B7271-A940-4609-A065-14F00DD9814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6E6C-F169-4DC6-B5DC-AD05099FB4CC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F0F6-736E-453F-8A5E-9010F35D963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B3550-A3C0-405C-9BD1-92D787203D61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4FC2-C562-44E3-BD0E-1C55A9BA351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73C9A-CB1E-41AA-8C04-6C96F80A8646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1838-AA02-4905-941D-C455D3D532B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602C9-3D72-44F3-B924-566EFC668E64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E2FF-0991-425B-A2A1-AFAD5C86E8B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04449C-8BFA-47ED-A5E6-7DFA907ED22D}" type="datetimeFigureOut">
              <a:rPr lang="en-GB"/>
              <a:pPr>
                <a:defRPr/>
              </a:pPr>
              <a:t>26/06/2017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65DBAE-F9B5-45AC-96D8-A3F14867E89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Accueil - FIRAH, Fondation Internationale de la Recherche Appliquée sur le Handi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808538"/>
            <a:ext cx="28956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3" descr="Advantage_Africa_new logo_19thOct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953000"/>
            <a:ext cx="295275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0" y="4735513"/>
            <a:ext cx="9144000" cy="0"/>
          </a:xfrm>
          <a:prstGeom prst="line">
            <a:avLst/>
          </a:prstGeom>
          <a:ln w="666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28" descr="Logo final jpe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4953000"/>
            <a:ext cx="173513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-26988"/>
            <a:ext cx="9144000" cy="503238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defRPr/>
            </a:pPr>
            <a:endParaRPr lang="en-GB" sz="3200" b="1" dirty="0">
              <a:solidFill>
                <a:schemeClr val="bg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035050"/>
            <a:ext cx="91440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2600">
                <a:solidFill>
                  <a:srgbClr val="990000"/>
                </a:solidFill>
                <a:latin typeface="Trebuchet MS" pitchFamily="34" charset="0"/>
                <a:ea typeface="PMingLiU"/>
                <a:cs typeface="Aharoni"/>
              </a:rPr>
              <a:t>An Assessment of the Social, Cultural and Institutional</a:t>
            </a:r>
          </a:p>
          <a:p>
            <a:pPr algn="ctr"/>
            <a:r>
              <a:rPr lang="en-GB" sz="2600">
                <a:solidFill>
                  <a:srgbClr val="990000"/>
                </a:solidFill>
                <a:latin typeface="Trebuchet MS" pitchFamily="34" charset="0"/>
                <a:ea typeface="PMingLiU"/>
                <a:cs typeface="Aharoni"/>
              </a:rPr>
              <a:t>Factors that Contribute to the Sexual Abuse of</a:t>
            </a:r>
          </a:p>
          <a:p>
            <a:pPr algn="ctr"/>
            <a:r>
              <a:rPr lang="en-GB" sz="2600">
                <a:solidFill>
                  <a:srgbClr val="990000"/>
                </a:solidFill>
                <a:latin typeface="Trebuchet MS" pitchFamily="34" charset="0"/>
                <a:ea typeface="PMingLiU"/>
                <a:cs typeface="Aharoni"/>
              </a:rPr>
              <a:t>Persons with Disabilities in East Africa.</a:t>
            </a:r>
          </a:p>
          <a:p>
            <a:pPr algn="ctr"/>
            <a:endParaRPr lang="en-GB" sz="2400">
              <a:solidFill>
                <a:srgbClr val="990000"/>
              </a:solidFill>
              <a:latin typeface="Trebuchet MS" pitchFamily="34" charset="0"/>
              <a:ea typeface="PMingLiU"/>
              <a:cs typeface="Aharoni"/>
            </a:endParaRPr>
          </a:p>
          <a:p>
            <a:pPr algn="ctr"/>
            <a:r>
              <a:rPr lang="en-GB">
                <a:solidFill>
                  <a:srgbClr val="990000"/>
                </a:solidFill>
                <a:ea typeface="PMingLiU"/>
                <a:cs typeface="Arial" charset="0"/>
              </a:rPr>
              <a:t>www.advantageafrica.org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50825" y="5949950"/>
            <a:ext cx="87344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>
                <a:solidFill>
                  <a:srgbClr val="800000"/>
                </a:solidFill>
              </a:rPr>
              <a:t>Rob Aley, Agnes Musembi, Fazira Kawuma, David Kariuki, Eziekiel Jengo,</a:t>
            </a:r>
          </a:p>
          <a:p>
            <a:pPr algn="ctr"/>
            <a:r>
              <a:rPr lang="en-GB" sz="1600">
                <a:solidFill>
                  <a:srgbClr val="800000"/>
                </a:solidFill>
              </a:rPr>
              <a:t>Mary Wickenden, Elijah M</a:t>
            </a:r>
            <a:r>
              <a:rPr lang="en-US" sz="1600">
                <a:solidFill>
                  <a:srgbClr val="800000"/>
                </a:solidFill>
              </a:rPr>
              <a:t>usenyente</a:t>
            </a:r>
            <a:r>
              <a:rPr lang="en-GB" sz="1600">
                <a:solidFill>
                  <a:srgbClr val="800000"/>
                </a:solidFill>
              </a:rPr>
              <a:t>, Mary Ann Waddell, (Rebecca McDowall).</a:t>
            </a:r>
          </a:p>
          <a:p>
            <a:pPr algn="ctr"/>
            <a:endParaRPr lang="en-GB" sz="160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1"/>
      <p:bldP spid="143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Accueil - FIRAH, Fondation Internationale de la Recherche Appliquée sur le Handic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6021388"/>
            <a:ext cx="24622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9216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What </a:t>
            </a:r>
            <a:r>
              <a:rPr lang="en-GB" sz="3200" b="1" smtClean="0">
                <a:solidFill>
                  <a:srgbClr val="FFFF00"/>
                </a:solidFill>
                <a:latin typeface="Trebuchet MS" pitchFamily="34" charset="0"/>
              </a:rPr>
              <a:t>actually</a:t>
            </a:r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 happens in a case of abuse </a:t>
            </a:r>
          </a:p>
        </p:txBody>
      </p:sp>
      <p:sp>
        <p:nvSpPr>
          <p:cNvPr id="27651" name="TextBox 11"/>
          <p:cNvSpPr txBox="1">
            <a:spLocks noChangeArrowheads="1"/>
          </p:cNvSpPr>
          <p:nvPr/>
        </p:nvSpPr>
        <p:spPr bwMode="auto">
          <a:xfrm>
            <a:off x="179388" y="1052513"/>
            <a:ext cx="18716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5" rIns="0" bIns="45715" anchor="ctr"/>
          <a:lstStyle/>
          <a:p>
            <a:pPr algn="ctr"/>
            <a:r>
              <a:rPr lang="en-GB" b="1">
                <a:solidFill>
                  <a:srgbClr val="404040"/>
                </a:solidFill>
                <a:latin typeface="Kalinga"/>
                <a:ea typeface="Kalinga"/>
                <a:cs typeface="Kalinga"/>
              </a:rPr>
              <a:t>sexual attack on a person with a disability happens  </a:t>
            </a:r>
          </a:p>
        </p:txBody>
      </p:sp>
      <p:pic>
        <p:nvPicPr>
          <p:cNvPr id="27652" name="Picture 23" descr="Advantage_Africa_new logo_19thOct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092825"/>
            <a:ext cx="24495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666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4" name="Picture 28" descr="Logo final jpe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6165850"/>
            <a:ext cx="12969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11"/>
          <p:cNvSpPr txBox="1">
            <a:spLocks noChangeArrowheads="1"/>
          </p:cNvSpPr>
          <p:nvPr/>
        </p:nvSpPr>
        <p:spPr bwMode="auto">
          <a:xfrm>
            <a:off x="3924300" y="1412875"/>
            <a:ext cx="16557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en-GB" b="1">
                <a:solidFill>
                  <a:srgbClr val="404040"/>
                </a:solidFill>
                <a:latin typeface="Kalinga"/>
                <a:ea typeface="Kalinga"/>
                <a:cs typeface="Kalinga"/>
              </a:rPr>
              <a:t>immediate action is taken</a:t>
            </a:r>
          </a:p>
        </p:txBody>
      </p:sp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2268538" y="1341438"/>
            <a:ext cx="1296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en-GB" b="1">
                <a:solidFill>
                  <a:srgbClr val="404040"/>
                </a:solidFill>
                <a:latin typeface="Kalinga"/>
                <a:ea typeface="Kalinga"/>
                <a:cs typeface="Kalinga"/>
              </a:rPr>
              <a:t>survivor seeks help  </a:t>
            </a:r>
          </a:p>
        </p:txBody>
      </p:sp>
      <p:sp>
        <p:nvSpPr>
          <p:cNvPr id="27657" name="AutoShape 38"/>
          <p:cNvSpPr>
            <a:spLocks noChangeArrowheads="1"/>
          </p:cNvSpPr>
          <p:nvPr/>
        </p:nvSpPr>
        <p:spPr bwMode="auto">
          <a:xfrm>
            <a:off x="5724525" y="1773238"/>
            <a:ext cx="503238" cy="287337"/>
          </a:xfrm>
          <a:prstGeom prst="homePlate">
            <a:avLst>
              <a:gd name="adj" fmla="val 62620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GB"/>
          </a:p>
        </p:txBody>
      </p:sp>
      <p:sp>
        <p:nvSpPr>
          <p:cNvPr id="27658" name="AutoShape 38"/>
          <p:cNvSpPr>
            <a:spLocks noChangeArrowheads="1"/>
          </p:cNvSpPr>
          <p:nvPr/>
        </p:nvSpPr>
        <p:spPr bwMode="auto">
          <a:xfrm>
            <a:off x="1835150" y="1773238"/>
            <a:ext cx="503238" cy="287337"/>
          </a:xfrm>
          <a:prstGeom prst="homePlate">
            <a:avLst>
              <a:gd name="adj" fmla="val 62620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GB"/>
          </a:p>
        </p:txBody>
      </p:sp>
      <p:sp>
        <p:nvSpPr>
          <p:cNvPr id="32" name="TextBox 11"/>
          <p:cNvSpPr txBox="1">
            <a:spLocks noChangeArrowheads="1"/>
          </p:cNvSpPr>
          <p:nvPr/>
        </p:nvSpPr>
        <p:spPr bwMode="auto">
          <a:xfrm>
            <a:off x="3851275" y="1220788"/>
            <a:ext cx="1800225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en-GB" b="1">
                <a:solidFill>
                  <a:srgbClr val="404040"/>
                </a:solidFill>
                <a:latin typeface="Kalinga"/>
                <a:ea typeface="Kalinga"/>
                <a:cs typeface="Kalinga"/>
              </a:rPr>
              <a:t>The attack is </a:t>
            </a:r>
            <a:r>
              <a:rPr lang="en-GB" b="1">
                <a:solidFill>
                  <a:srgbClr val="C00000"/>
                </a:solidFill>
                <a:latin typeface="Kalinga"/>
                <a:ea typeface="Kalinga"/>
                <a:cs typeface="Kalinga"/>
              </a:rPr>
              <a:t>reported to family and village elders</a:t>
            </a:r>
          </a:p>
        </p:txBody>
      </p:sp>
      <p:sp>
        <p:nvSpPr>
          <p:cNvPr id="31" name="Oval 30"/>
          <p:cNvSpPr/>
          <p:nvPr/>
        </p:nvSpPr>
        <p:spPr>
          <a:xfrm>
            <a:off x="3708400" y="908050"/>
            <a:ext cx="2087563" cy="1728788"/>
          </a:xfrm>
          <a:prstGeom prst="ellipse">
            <a:avLst/>
          </a:prstGeom>
          <a:noFill/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661" name="AutoShape 38"/>
          <p:cNvSpPr>
            <a:spLocks noChangeArrowheads="1"/>
          </p:cNvSpPr>
          <p:nvPr/>
        </p:nvSpPr>
        <p:spPr bwMode="auto">
          <a:xfrm>
            <a:off x="3419475" y="1773238"/>
            <a:ext cx="504825" cy="287337"/>
          </a:xfrm>
          <a:prstGeom prst="homePlate">
            <a:avLst>
              <a:gd name="adj" fmla="val 62818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t3.gstatic.com/images?q=tbn:ANd9GcR72CqneHaCCoWO0F1ninY0tqNZBkeLtSwCwL83x_L20YBbWAq4"/>
          <p:cNvPicPr>
            <a:picLocks noChangeAspect="1" noChangeArrowheads="1"/>
          </p:cNvPicPr>
          <p:nvPr/>
        </p:nvPicPr>
        <p:blipFill>
          <a:blip r:embed="rId3"/>
          <a:srcRect l="30672" t="24902" r="32674" b="43968"/>
          <a:stretch>
            <a:fillRect/>
          </a:stretch>
        </p:blipFill>
        <p:spPr bwMode="auto">
          <a:xfrm>
            <a:off x="3059113" y="3716338"/>
            <a:ext cx="36210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1" descr="Accueil - FIRAH, Fondation Internationale de la Recherche Appliquée sur le Handic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6021388"/>
            <a:ext cx="24622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16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The </a:t>
            </a:r>
            <a:r>
              <a:rPr lang="en-GB" sz="3200" b="1" smtClean="0">
                <a:solidFill>
                  <a:srgbClr val="FFFF00"/>
                </a:solidFill>
                <a:latin typeface="Trebuchet MS" pitchFamily="34" charset="0"/>
              </a:rPr>
              <a:t>Community</a:t>
            </a:r>
            <a:r>
              <a:rPr lang="en-GB" sz="3200" b="1" smtClean="0">
                <a:solidFill>
                  <a:srgbClr val="FFCC00"/>
                </a:solidFill>
                <a:latin typeface="Trebuchet MS" pitchFamily="34" charset="0"/>
              </a:rPr>
              <a:t> </a:t>
            </a:r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(barriers to disclosure)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536" y="2132856"/>
            <a:ext cx="2448272" cy="1584176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local courts mistakenly deal with criminal matters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8924" y="1027336"/>
            <a:ext cx="2304256" cy="1656184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inappropriate resolutions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08104" y="1412776"/>
            <a:ext cx="2497096" cy="1656184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petty compensation</a:t>
            </a:r>
          </a:p>
        </p:txBody>
      </p:sp>
      <p:pic>
        <p:nvPicPr>
          <p:cNvPr id="28685" name="Picture 23" descr="Advantage_Africa_new logo_19thOct1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6092825"/>
            <a:ext cx="24495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28" descr="Logo final jpeg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6165850"/>
            <a:ext cx="12969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68998" y="4050655"/>
            <a:ext cx="2808313" cy="144016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community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666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46906" y="3284984"/>
            <a:ext cx="2497094" cy="1800201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fear of jeopardising their own positions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Accueil - FIRAH, Fondation Internationale de la Recherche Appliquée sur le Handic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6021388"/>
            <a:ext cx="24622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9216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What </a:t>
            </a:r>
            <a:r>
              <a:rPr lang="en-GB" sz="3200" b="1" smtClean="0">
                <a:solidFill>
                  <a:srgbClr val="FFFF00"/>
                </a:solidFill>
                <a:latin typeface="Trebuchet MS" pitchFamily="34" charset="0"/>
              </a:rPr>
              <a:t>actually</a:t>
            </a:r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 happen in a case of abuse </a:t>
            </a:r>
          </a:p>
        </p:txBody>
      </p:sp>
      <p:sp>
        <p:nvSpPr>
          <p:cNvPr id="30723" name="TextBox 11"/>
          <p:cNvSpPr txBox="1">
            <a:spLocks noChangeArrowheads="1"/>
          </p:cNvSpPr>
          <p:nvPr/>
        </p:nvSpPr>
        <p:spPr bwMode="auto">
          <a:xfrm>
            <a:off x="179388" y="1052513"/>
            <a:ext cx="18716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5" rIns="0" bIns="45715" anchor="ctr"/>
          <a:lstStyle/>
          <a:p>
            <a:pPr algn="ctr"/>
            <a:r>
              <a:rPr lang="en-GB" b="1">
                <a:solidFill>
                  <a:srgbClr val="404040"/>
                </a:solidFill>
                <a:latin typeface="Kalinga"/>
                <a:ea typeface="Kalinga"/>
                <a:cs typeface="Kalinga"/>
              </a:rPr>
              <a:t>sexual attack on a person with a disability happens  </a:t>
            </a:r>
          </a:p>
        </p:txBody>
      </p:sp>
      <p:pic>
        <p:nvPicPr>
          <p:cNvPr id="30724" name="Picture 23" descr="Advantage_Africa_new logo_19thOct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092825"/>
            <a:ext cx="24495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666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6" name="Picture 28" descr="Logo final jpe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6165850"/>
            <a:ext cx="12969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3995738" y="4221163"/>
            <a:ext cx="223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en-GB" b="1">
                <a:solidFill>
                  <a:srgbClr val="404040"/>
                </a:solidFill>
                <a:latin typeface="Kalinga"/>
                <a:ea typeface="Kalinga"/>
                <a:cs typeface="Kalinga"/>
              </a:rPr>
              <a:t>A local resolution is arranged </a:t>
            </a:r>
          </a:p>
        </p:txBody>
      </p:sp>
      <p:sp>
        <p:nvSpPr>
          <p:cNvPr id="30728" name="TextBox 11"/>
          <p:cNvSpPr txBox="1">
            <a:spLocks noChangeArrowheads="1"/>
          </p:cNvSpPr>
          <p:nvPr/>
        </p:nvSpPr>
        <p:spPr bwMode="auto">
          <a:xfrm>
            <a:off x="2268538" y="1412875"/>
            <a:ext cx="1296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en-GB" b="1">
                <a:solidFill>
                  <a:srgbClr val="404040"/>
                </a:solidFill>
                <a:latin typeface="Kalinga"/>
                <a:ea typeface="Kalinga"/>
                <a:cs typeface="Kalinga"/>
              </a:rPr>
              <a:t>Survivor seeks help  </a:t>
            </a:r>
          </a:p>
        </p:txBody>
      </p:sp>
      <p:sp>
        <p:nvSpPr>
          <p:cNvPr id="30729" name="AutoShape 38"/>
          <p:cNvSpPr>
            <a:spLocks noChangeArrowheads="1"/>
          </p:cNvSpPr>
          <p:nvPr/>
        </p:nvSpPr>
        <p:spPr bwMode="auto">
          <a:xfrm>
            <a:off x="1908175" y="1773238"/>
            <a:ext cx="503238" cy="287337"/>
          </a:xfrm>
          <a:prstGeom prst="homePlate">
            <a:avLst>
              <a:gd name="adj" fmla="val 62620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GB"/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79388" y="3789363"/>
            <a:ext cx="3097212" cy="18780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Kalinga"/>
                <a:ea typeface="Kalinga"/>
                <a:cs typeface="Kalinga"/>
              </a:rPr>
              <a:t>The survivor’s needs are ignored s/he feels that  justice has </a:t>
            </a:r>
            <a:r>
              <a:rPr lang="en-GB" sz="3600" b="1">
                <a:solidFill>
                  <a:schemeClr val="bg1"/>
                </a:solidFill>
                <a:latin typeface="Kalinga"/>
                <a:ea typeface="Kalinga"/>
                <a:cs typeface="Kalinga"/>
              </a:rPr>
              <a:t>NOT</a:t>
            </a:r>
          </a:p>
          <a:p>
            <a:pPr algn="ctr"/>
            <a:r>
              <a:rPr lang="en-GB" sz="2000" b="1">
                <a:solidFill>
                  <a:schemeClr val="bg1"/>
                </a:solidFill>
                <a:latin typeface="Kalinga"/>
                <a:ea typeface="Kalinga"/>
                <a:cs typeface="Kalinga"/>
              </a:rPr>
              <a:t> been done</a:t>
            </a:r>
          </a:p>
        </p:txBody>
      </p:sp>
      <p:sp>
        <p:nvSpPr>
          <p:cNvPr id="35" name="AutoShape 38"/>
          <p:cNvSpPr>
            <a:spLocks noChangeArrowheads="1"/>
          </p:cNvSpPr>
          <p:nvPr/>
        </p:nvSpPr>
        <p:spPr bwMode="auto">
          <a:xfrm rot="10612669">
            <a:off x="3427413" y="4378325"/>
            <a:ext cx="503237" cy="287338"/>
          </a:xfrm>
          <a:prstGeom prst="homePlate">
            <a:avLst>
              <a:gd name="adj" fmla="val 62620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GB"/>
          </a:p>
        </p:txBody>
      </p:sp>
      <p:sp>
        <p:nvSpPr>
          <p:cNvPr id="37" name="Circular Arrow 36"/>
          <p:cNvSpPr/>
          <p:nvPr/>
        </p:nvSpPr>
        <p:spPr>
          <a:xfrm rot="3180419">
            <a:off x="3578226" y="1903412"/>
            <a:ext cx="2736850" cy="26638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93904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Circular Arrow 37"/>
          <p:cNvSpPr/>
          <p:nvPr/>
        </p:nvSpPr>
        <p:spPr>
          <a:xfrm rot="13287755">
            <a:off x="647700" y="1946275"/>
            <a:ext cx="2644775" cy="215423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379459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0734" name="TextBox 11"/>
          <p:cNvSpPr txBox="1">
            <a:spLocks noChangeArrowheads="1"/>
          </p:cNvSpPr>
          <p:nvPr/>
        </p:nvSpPr>
        <p:spPr bwMode="auto">
          <a:xfrm>
            <a:off x="3924300" y="1220788"/>
            <a:ext cx="1800225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en-GB" b="1">
                <a:solidFill>
                  <a:srgbClr val="404040"/>
                </a:solidFill>
                <a:latin typeface="Kalinga"/>
                <a:ea typeface="Kalinga"/>
                <a:cs typeface="Kalinga"/>
              </a:rPr>
              <a:t>The attack is </a:t>
            </a:r>
            <a:r>
              <a:rPr lang="en-GB" b="1">
                <a:solidFill>
                  <a:srgbClr val="C00000"/>
                </a:solidFill>
                <a:latin typeface="Kalinga"/>
                <a:ea typeface="Kalinga"/>
                <a:cs typeface="Kalinga"/>
              </a:rPr>
              <a:t>reported to family and village elders</a:t>
            </a:r>
          </a:p>
        </p:txBody>
      </p:sp>
      <p:sp>
        <p:nvSpPr>
          <p:cNvPr id="25" name="Oval 24"/>
          <p:cNvSpPr/>
          <p:nvPr/>
        </p:nvSpPr>
        <p:spPr>
          <a:xfrm>
            <a:off x="3708400" y="908050"/>
            <a:ext cx="2159000" cy="1728788"/>
          </a:xfrm>
          <a:prstGeom prst="ellipse">
            <a:avLst/>
          </a:prstGeom>
          <a:noFill/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36" name="AutoShape 38"/>
          <p:cNvSpPr>
            <a:spLocks noChangeArrowheads="1"/>
          </p:cNvSpPr>
          <p:nvPr/>
        </p:nvSpPr>
        <p:spPr bwMode="auto">
          <a:xfrm>
            <a:off x="3419475" y="1773238"/>
            <a:ext cx="504825" cy="287337"/>
          </a:xfrm>
          <a:prstGeom prst="homePlate">
            <a:avLst>
              <a:gd name="adj" fmla="val 62818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Accueil - FIRAH, Fondation Internationale de la Recherche Appliquée sur le Handi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6021388"/>
            <a:ext cx="24622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9216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The </a:t>
            </a:r>
            <a:r>
              <a:rPr lang="en-GB" sz="3200" b="1" smtClean="0">
                <a:solidFill>
                  <a:srgbClr val="FFFF00"/>
                </a:solidFill>
                <a:latin typeface="Trebuchet MS" pitchFamily="34" charset="0"/>
              </a:rPr>
              <a:t>institutions </a:t>
            </a:r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(barriers and failures) </a:t>
            </a:r>
          </a:p>
        </p:txBody>
      </p:sp>
      <p:pic>
        <p:nvPicPr>
          <p:cNvPr id="31747" name="Picture 23" descr="Advantage_Africa_new logo_19thOct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092825"/>
            <a:ext cx="24495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666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9" name="Picture 28" descr="Logo final jpe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6165850"/>
            <a:ext cx="12969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4213" y="1773238"/>
            <a:ext cx="74882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b="1" i="1">
                <a:solidFill>
                  <a:srgbClr val="800000"/>
                </a:solidFill>
                <a:ea typeface="PMingLiU"/>
                <a:cs typeface="Aharoni"/>
              </a:rPr>
              <a:t>‘I don’t think the police have the right training for dealing with the victims and at times they harass and question a disabled person as if they are the perpetrators rather than the victim, which traumatises and stigmatises them even more’. Church Leader.</a:t>
            </a:r>
          </a:p>
          <a:p>
            <a:endParaRPr lang="en-GB" b="1" i="1">
              <a:solidFill>
                <a:srgbClr val="800000"/>
              </a:solidFill>
              <a:ea typeface="PMingLiU"/>
              <a:cs typeface="Aharoni"/>
            </a:endParaRPr>
          </a:p>
          <a:p>
            <a:r>
              <a:rPr lang="en-GB" b="1">
                <a:solidFill>
                  <a:srgbClr val="800000"/>
                </a:solidFill>
                <a:ea typeface="PMingLiU"/>
                <a:cs typeface="Aharoni"/>
              </a:rPr>
              <a:t> ‘</a:t>
            </a:r>
            <a:r>
              <a:rPr lang="en-US" b="1">
                <a:solidFill>
                  <a:srgbClr val="800000"/>
                </a:solidFill>
                <a:ea typeface="PMingLiU"/>
                <a:cs typeface="Aharoni"/>
              </a:rPr>
              <a:t>We have </a:t>
            </a:r>
            <a:r>
              <a:rPr lang="en-US" b="1" u="sng">
                <a:solidFill>
                  <a:srgbClr val="800000"/>
                </a:solidFill>
                <a:ea typeface="PMingLiU"/>
                <a:cs typeface="Aharoni"/>
              </a:rPr>
              <a:t>not</a:t>
            </a:r>
            <a:r>
              <a:rPr lang="en-US" b="1">
                <a:solidFill>
                  <a:srgbClr val="800000"/>
                </a:solidFill>
                <a:ea typeface="PMingLiU"/>
                <a:cs typeface="Aharoni"/>
              </a:rPr>
              <a:t> been trained specifically on sexual abuse’ </a:t>
            </a:r>
            <a:r>
              <a:rPr lang="en-US" b="1" i="1">
                <a:solidFill>
                  <a:srgbClr val="800000"/>
                </a:solidFill>
                <a:ea typeface="PMingLiU"/>
                <a:cs typeface="Aharoni"/>
              </a:rPr>
              <a:t>Doctor.</a:t>
            </a:r>
            <a:r>
              <a:rPr lang="en-GB" b="1">
                <a:solidFill>
                  <a:srgbClr val="800000"/>
                </a:solidFill>
                <a:ea typeface="PMingLiU"/>
                <a:cs typeface="Aharoni"/>
              </a:rPr>
              <a:t> </a:t>
            </a:r>
          </a:p>
          <a:p>
            <a:endParaRPr lang="en-GB" b="1">
              <a:solidFill>
                <a:srgbClr val="800000"/>
              </a:solidFill>
              <a:ea typeface="PMingLiU"/>
              <a:cs typeface="Arial" charset="0"/>
            </a:endParaRPr>
          </a:p>
          <a:p>
            <a:endParaRPr lang="en-GB">
              <a:ea typeface="PMingLiU"/>
              <a:cs typeface="Arial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1188" y="908050"/>
            <a:ext cx="7561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1">
                <a:solidFill>
                  <a:srgbClr val="800000"/>
                </a:solidFill>
              </a:rPr>
              <a:t>Professionals expressed frustration that survivors and their families take a local course of action 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11188" y="4292600"/>
            <a:ext cx="76327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i="1">
                <a:solidFill>
                  <a:srgbClr val="800000"/>
                </a:solidFill>
                <a:ea typeface="PMingLiU"/>
                <a:cs typeface="Aharoni"/>
              </a:rPr>
              <a:t>‘The investigation officer is sometimes bribed by the accused so that he makes a shoddy investigation which cannot sustain in a court of law and let me tell you that this is very common’ </a:t>
            </a:r>
          </a:p>
          <a:p>
            <a:r>
              <a:rPr lang="en-GB" b="1" i="1">
                <a:solidFill>
                  <a:srgbClr val="800000"/>
                </a:solidFill>
                <a:ea typeface="PMingLiU"/>
                <a:cs typeface="Aharoni"/>
              </a:rPr>
              <a:t>Senior Police Officer.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27784" y="4221088"/>
            <a:ext cx="3473276" cy="144016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Coercion and corruption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1760" y="1844824"/>
            <a:ext cx="3905324" cy="1728192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Inadequate knowledge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poor practice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021388"/>
            <a:ext cx="9144000" cy="8366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3794" name="Picture 1" descr="Accueil - FIRAH, Fondation Internationale de la Recherche Appliquée sur le Handic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6021388"/>
            <a:ext cx="24622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9216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Our initial </a:t>
            </a:r>
            <a:r>
              <a:rPr lang="en-GB" sz="3200" b="1" smtClean="0">
                <a:solidFill>
                  <a:srgbClr val="FFFF00"/>
                </a:solidFill>
                <a:latin typeface="Trebuchet MS" pitchFamily="34" charset="0"/>
              </a:rPr>
              <a:t>interventions</a:t>
            </a:r>
            <a:endParaRPr lang="en-GB" sz="3200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33796" name="Picture 23" descr="Advantage_Africa_new logo_19thOct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092825"/>
            <a:ext cx="24495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666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8" name="Picture 28" descr="Logo final jpe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6165850"/>
            <a:ext cx="12969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1" descr="A1 3x more likely poster version 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357313"/>
            <a:ext cx="26638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A3 NOT REPORTED poster version 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9425" y="1052513"/>
            <a:ext cx="313690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A3 quotes poster version 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9838" y="1395413"/>
            <a:ext cx="2659062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323850" y="5373688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Advocacy Posters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021388"/>
            <a:ext cx="9144000" cy="8366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4818" name="Picture 1" descr="Accueil - FIRAH, Fondation Internationale de la Recherche Appliquée sur le Handic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6021388"/>
            <a:ext cx="24622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23" descr="Advantage_Africa_new logo_19thOct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092825"/>
            <a:ext cx="24495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666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1" name="Picture 28" descr="Logo final jpe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6165850"/>
            <a:ext cx="12969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defRPr/>
            </a:pPr>
            <a:r>
              <a:rPr lang="en-GB" sz="3200" b="1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Our initial </a:t>
            </a:r>
            <a:r>
              <a:rPr lang="en-GB" sz="3200" b="1">
                <a:solidFill>
                  <a:srgbClr val="FFFF00"/>
                </a:solidFill>
                <a:latin typeface="Trebuchet MS" pitchFamily="34" charset="0"/>
                <a:ea typeface="+mj-ea"/>
                <a:cs typeface="+mj-cs"/>
              </a:rPr>
              <a:t>interventions</a:t>
            </a:r>
            <a:endParaRPr lang="en-GB" sz="3200" b="1" dirty="0">
              <a:solidFill>
                <a:schemeClr val="bg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34823" name="Picture 9" descr="Front cover version 7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94500">
            <a:off x="3022600" y="1322388"/>
            <a:ext cx="28860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323850" y="4941888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Advice booklet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1" descr="KDPO Dram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9138"/>
            <a:ext cx="433863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6021388"/>
            <a:ext cx="9144000" cy="8366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5843" name="Picture 1" descr="Accueil - FIRAH, Fondation Internationale de la Recherche Appliquée sur le Handic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6021388"/>
            <a:ext cx="24622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3" descr="Advantage_Africa_new logo_19thOct1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6092825"/>
            <a:ext cx="24495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8" descr="Logo final jpeg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6165850"/>
            <a:ext cx="12969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>
              <a:defRPr/>
            </a:pPr>
            <a:r>
              <a:rPr lang="en-GB" sz="3200" b="1">
                <a:solidFill>
                  <a:schemeClr val="bg1"/>
                </a:solidFill>
                <a:latin typeface="Trebuchet MS" pitchFamily="34" charset="0"/>
                <a:ea typeface="+mj-ea"/>
                <a:cs typeface="+mj-cs"/>
              </a:rPr>
              <a:t>Our initial </a:t>
            </a:r>
            <a:r>
              <a:rPr lang="en-GB" sz="3200" b="1">
                <a:solidFill>
                  <a:srgbClr val="FFFF00"/>
                </a:solidFill>
                <a:latin typeface="Trebuchet MS" pitchFamily="34" charset="0"/>
                <a:ea typeface="+mj-ea"/>
                <a:cs typeface="+mj-cs"/>
              </a:rPr>
              <a:t>interventions</a:t>
            </a:r>
            <a:endParaRPr lang="en-GB" sz="3200" b="1" dirty="0">
              <a:solidFill>
                <a:schemeClr val="bg1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765175"/>
            <a:ext cx="9144000" cy="1223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endParaRPr lang="en-GB" sz="1600" b="1">
              <a:solidFill>
                <a:srgbClr val="1C1C1C"/>
              </a:solidFill>
              <a:ea typeface="Kalinga"/>
              <a:cs typeface="Kalinga"/>
            </a:endParaRPr>
          </a:p>
          <a:p>
            <a:pPr algn="ctr"/>
            <a:r>
              <a:rPr lang="en-GB" sz="2000" b="1">
                <a:solidFill>
                  <a:srgbClr val="800000"/>
                </a:solidFill>
                <a:ea typeface="Kalinga"/>
                <a:cs typeface="Kalinga"/>
              </a:rPr>
              <a:t>Drama group raising awareness amongst </a:t>
            </a:r>
          </a:p>
          <a:p>
            <a:pPr algn="ctr"/>
            <a:r>
              <a:rPr lang="en-GB" sz="2000" b="1">
                <a:solidFill>
                  <a:srgbClr val="800000"/>
                </a:solidFill>
                <a:ea typeface="Kalinga"/>
                <a:cs typeface="Kalinga"/>
              </a:rPr>
              <a:t> community stakeholders including in schools</a:t>
            </a:r>
          </a:p>
          <a:p>
            <a:pPr algn="ctr"/>
            <a:endParaRPr lang="en-GB" sz="1600" b="1">
              <a:solidFill>
                <a:srgbClr val="1C1C1C"/>
              </a:solidFill>
              <a:ea typeface="Kalinga"/>
              <a:cs typeface="Kalinga"/>
            </a:endParaRPr>
          </a:p>
        </p:txBody>
      </p:sp>
      <p:pic>
        <p:nvPicPr>
          <p:cNvPr id="16" name="Picture 15" descr="IMG_7786.JPG"/>
          <p:cNvPicPr>
            <a:picLocks noChangeAspect="1"/>
          </p:cNvPicPr>
          <p:nvPr/>
        </p:nvPicPr>
        <p:blipFill>
          <a:blip r:embed="rId7"/>
          <a:srcRect l="5064"/>
          <a:stretch>
            <a:fillRect/>
          </a:stretch>
        </p:blipFill>
        <p:spPr bwMode="auto">
          <a:xfrm>
            <a:off x="4462463" y="1989138"/>
            <a:ext cx="49212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666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Accueil - FIRAH, Fondation Internationale de la Recherche Appliquée sur le Handic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6021388"/>
            <a:ext cx="24622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92163"/>
          </a:xfrm>
          <a:solidFill>
            <a:srgbClr val="800000"/>
          </a:solidFill>
        </p:spPr>
        <p:txBody>
          <a:bodyPr/>
          <a:lstStyle/>
          <a:p>
            <a:pPr eaLnBrk="1" hangingPunct="1"/>
            <a:endParaRPr lang="en-GB" sz="3200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37891" name="Picture 23" descr="Advantage_Africa_new logo_19thOct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092825"/>
            <a:ext cx="24495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666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3" name="Picture 28" descr="Logo final jpe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6165850"/>
            <a:ext cx="12969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14"/>
          <p:cNvSpPr txBox="1">
            <a:spLocks noChangeArrowheads="1"/>
          </p:cNvSpPr>
          <p:nvPr/>
        </p:nvSpPr>
        <p:spPr bwMode="auto">
          <a:xfrm>
            <a:off x="190500" y="2420938"/>
            <a:ext cx="87249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800000"/>
                </a:solidFill>
                <a:latin typeface="Trebuchet MS" pitchFamily="34" charset="0"/>
              </a:rPr>
              <a:t>Thank you</a:t>
            </a:r>
          </a:p>
          <a:p>
            <a:pPr algn="ctr"/>
            <a:endParaRPr lang="en-GB" sz="3600" b="1">
              <a:solidFill>
                <a:srgbClr val="800000"/>
              </a:solidFill>
              <a:latin typeface="Trebuchet MS" pitchFamily="34" charset="0"/>
            </a:endParaRPr>
          </a:p>
          <a:p>
            <a:pPr algn="ctr"/>
            <a:r>
              <a:rPr lang="en-GB" b="1">
                <a:solidFill>
                  <a:srgbClr val="800000"/>
                </a:solidFill>
                <a:latin typeface="Trebuchet MS" pitchFamily="34" charset="0"/>
              </a:rPr>
              <a:t>http://www.advantageafrica.org/tackling-sexual-abuse-against-disabled-people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Accueil - FIRAH, Fondation Internationale de la Recherche Appliquée sur le Handi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6021388"/>
            <a:ext cx="24622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9216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The research </a:t>
            </a:r>
            <a:r>
              <a:rPr lang="en-GB" sz="3200" b="1" smtClean="0">
                <a:solidFill>
                  <a:srgbClr val="FFFF00"/>
                </a:solidFill>
                <a:latin typeface="Trebuchet MS" pitchFamily="34" charset="0"/>
              </a:rPr>
              <a:t>locations</a:t>
            </a:r>
            <a:endParaRPr lang="en-GB" sz="3200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38915" name="Picture 23" descr="Advantage_Africa_new logo_19thOct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092825"/>
            <a:ext cx="24495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666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7" name="Picture 28" descr="Logo final jpe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6165850"/>
            <a:ext cx="12969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9" descr="map for interim report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" y="908050"/>
            <a:ext cx="9126538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7-Point Star 10"/>
          <p:cNvSpPr/>
          <p:nvPr/>
        </p:nvSpPr>
        <p:spPr>
          <a:xfrm>
            <a:off x="1979613" y="2781300"/>
            <a:ext cx="215900" cy="215900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7-Point Star 11"/>
          <p:cNvSpPr/>
          <p:nvPr/>
        </p:nvSpPr>
        <p:spPr>
          <a:xfrm>
            <a:off x="3419475" y="2781300"/>
            <a:ext cx="215900" cy="215900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7-Point Star 12"/>
          <p:cNvSpPr/>
          <p:nvPr/>
        </p:nvSpPr>
        <p:spPr>
          <a:xfrm>
            <a:off x="6011863" y="5013325"/>
            <a:ext cx="215900" cy="215900"/>
          </a:xfrm>
          <a:prstGeom prst="star7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Accueil - FIRAH, Fondation Internationale de la Recherche Appliquée sur le Handic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6021388"/>
            <a:ext cx="24622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9216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The </a:t>
            </a:r>
            <a:r>
              <a:rPr lang="en-GB" sz="3200" b="1" smtClean="0">
                <a:solidFill>
                  <a:srgbClr val="FFFF00"/>
                </a:solidFill>
                <a:latin typeface="Trebuchet MS" pitchFamily="34" charset="0"/>
              </a:rPr>
              <a:t>motivation</a:t>
            </a:r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 for our research</a:t>
            </a:r>
          </a:p>
        </p:txBody>
      </p:sp>
      <p:pic>
        <p:nvPicPr>
          <p:cNvPr id="16387" name="Picture 23" descr="Advantage_Africa_new logo_19thOct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092825"/>
            <a:ext cx="24495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666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28" descr="Logo final jpe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6165850"/>
            <a:ext cx="12969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Text Box 17"/>
          <p:cNvSpPr txBox="1">
            <a:spLocks noChangeArrowheads="1"/>
          </p:cNvSpPr>
          <p:nvPr/>
        </p:nvSpPr>
        <p:spPr bwMode="auto">
          <a:xfrm>
            <a:off x="1619250" y="4005263"/>
            <a:ext cx="6337300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GB" sz="2400" b="1">
                <a:solidFill>
                  <a:srgbClr val="800000"/>
                </a:solidFill>
                <a:cs typeface="Arial" charset="0"/>
              </a:rPr>
              <a:t>Failing to get justice   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547813" y="908050"/>
            <a:ext cx="6337300" cy="1944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GB" sz="2400" b="1">
                <a:solidFill>
                  <a:srgbClr val="800000"/>
                </a:solidFill>
                <a:cs typeface="Arial" charset="0"/>
              </a:rPr>
              <a:t>The numerous experiences in the community of trying to assist </a:t>
            </a:r>
          </a:p>
          <a:p>
            <a:r>
              <a:rPr lang="en-GB" sz="2400" b="1">
                <a:solidFill>
                  <a:srgbClr val="800000"/>
                </a:solidFill>
                <a:cs typeface="Arial" charset="0"/>
              </a:rPr>
              <a:t>survivors of abuse.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547813" y="2636838"/>
            <a:ext cx="6337300" cy="1223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GB" sz="2400" b="1">
                <a:solidFill>
                  <a:srgbClr val="800000"/>
                </a:solidFill>
                <a:cs typeface="Arial" charset="0"/>
              </a:rPr>
              <a:t>Frustrations with accessing support for survivors of sexual abuse.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Accueil - FIRAH, Fondation Internationale de la Recherche Appliquée sur le Handi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6021388"/>
            <a:ext cx="24622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9216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The research </a:t>
            </a:r>
            <a:r>
              <a:rPr lang="en-GB" sz="3200" b="1" smtClean="0">
                <a:solidFill>
                  <a:srgbClr val="FFFF00"/>
                </a:solidFill>
                <a:latin typeface="Trebuchet MS" pitchFamily="34" charset="0"/>
              </a:rPr>
              <a:t>activities</a:t>
            </a:r>
            <a:endParaRPr lang="en-GB" sz="3200" b="1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7411" name="Picture 23" descr="Advantage_Africa_new logo_19thOct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092825"/>
            <a:ext cx="24495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666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Picture 28" descr="Logo final jpe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6165850"/>
            <a:ext cx="12969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8313" y="1052513"/>
            <a:ext cx="6840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800000"/>
                </a:solidFill>
              </a:rPr>
              <a:t>Literature and policies review and analysis paper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8313" y="1484313"/>
            <a:ext cx="6696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800000"/>
                </a:solidFill>
              </a:rPr>
              <a:t>Research start-up workshop – Kenya (5 days)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8313" y="1916113"/>
            <a:ext cx="7127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800000"/>
                </a:solidFill>
              </a:rPr>
              <a:t>Field data collection - Kenya &amp; Uganda</a:t>
            </a:r>
          </a:p>
          <a:p>
            <a:r>
              <a:rPr lang="en-GB" sz="2000">
                <a:solidFill>
                  <a:srgbClr val="800000"/>
                </a:solidFill>
              </a:rPr>
              <a:t>52 semi-structured interviews with individuals and nine focus group discussions across 3 locations.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8313" y="2997200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800000"/>
                </a:solidFill>
              </a:rPr>
              <a:t>Primary analysis of data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8313" y="3429000"/>
            <a:ext cx="38877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800000"/>
                </a:solidFill>
              </a:rPr>
              <a:t>Mid-project workshop - </a:t>
            </a:r>
          </a:p>
          <a:p>
            <a:r>
              <a:rPr lang="en-GB" sz="2000">
                <a:solidFill>
                  <a:srgbClr val="800000"/>
                </a:solidFill>
              </a:rPr>
              <a:t>further analysis of data (4 days)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8313" y="4191000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800000"/>
                </a:solidFill>
              </a:rPr>
              <a:t>Final data analysis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8313" y="4622800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800000"/>
                </a:solidFill>
              </a:rPr>
              <a:t>Dissemination of findings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8313" y="5108575"/>
            <a:ext cx="66960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800000"/>
                </a:solidFill>
              </a:rPr>
              <a:t>Design of interventions – </a:t>
            </a:r>
          </a:p>
          <a:p>
            <a:r>
              <a:rPr lang="en-GB" sz="2000" i="1">
                <a:solidFill>
                  <a:srgbClr val="800000"/>
                </a:solidFill>
              </a:rPr>
              <a:t>applying the findings</a:t>
            </a:r>
          </a:p>
        </p:txBody>
      </p:sp>
      <p:pic>
        <p:nvPicPr>
          <p:cNvPr id="18" name="Picture 17" descr="IMG_401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285273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Accueil - FIRAH, Fondation Internationale de la Recherche Appliquée sur le Handi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6021388"/>
            <a:ext cx="24622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9216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Literature Review</a:t>
            </a:r>
          </a:p>
        </p:txBody>
      </p:sp>
      <p:pic>
        <p:nvPicPr>
          <p:cNvPr id="19459" name="Picture 23" descr="Advantage_Africa_new logo_19thOct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092825"/>
            <a:ext cx="24495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666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1" name="Picture 28" descr="Logo final jpe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6165850"/>
            <a:ext cx="12969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258888" y="1341438"/>
            <a:ext cx="597693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800000"/>
                </a:solidFill>
              </a:rPr>
              <a:t>Persons with disabilities are at increased risk of sexual abuse when compared with the general population (Hughes et. al., 2012; Jones et.al. 2012).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258888" y="2781300"/>
            <a:ext cx="71294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000" b="1">
                <a:solidFill>
                  <a:srgbClr val="800000"/>
                </a:solidFill>
                <a:ea typeface="PMingLiU"/>
                <a:cs typeface="Arial" charset="0"/>
              </a:rPr>
              <a:t>Many survivors suffer multiple violations and many perpetrators commit multiple violations (Save the Children &amp; Handicap International, 2011).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258888" y="4005263"/>
            <a:ext cx="7058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800000"/>
                </a:solidFill>
              </a:rPr>
              <a:t>An African study of children with disabilities found that 75% of boys and 25% of girls who reported having been raped felt that nothing had been done about it (African Child Policy Forum, 2005).</a:t>
            </a:r>
          </a:p>
        </p:txBody>
      </p:sp>
      <p:sp>
        <p:nvSpPr>
          <p:cNvPr id="19465" name="Rectangle 21"/>
          <p:cNvSpPr>
            <a:spLocks noChangeArrowheads="1"/>
          </p:cNvSpPr>
          <p:nvPr/>
        </p:nvSpPr>
        <p:spPr bwMode="auto">
          <a:xfrm>
            <a:off x="5795963" y="5516563"/>
            <a:ext cx="3348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i="1">
                <a:solidFill>
                  <a:srgbClr val="800000"/>
                </a:solidFill>
              </a:rPr>
              <a:t>Thanks to Mary Ann Waddell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Accueil - FIRAH, Fondation Internationale de la Recherche Appliquée sur le Handic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6021388"/>
            <a:ext cx="24622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9216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What the </a:t>
            </a:r>
            <a:r>
              <a:rPr lang="en-GB" sz="3200" b="1" smtClean="0">
                <a:solidFill>
                  <a:srgbClr val="FFFF00"/>
                </a:solidFill>
                <a:latin typeface="Trebuchet MS" pitchFamily="34" charset="0"/>
              </a:rPr>
              <a:t>Literature</a:t>
            </a:r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 Says</a:t>
            </a:r>
          </a:p>
        </p:txBody>
      </p:sp>
      <p:sp>
        <p:nvSpPr>
          <p:cNvPr id="19470" name="Text Box 17"/>
          <p:cNvSpPr txBox="1">
            <a:spLocks noChangeArrowheads="1"/>
          </p:cNvSpPr>
          <p:nvPr/>
        </p:nvSpPr>
        <p:spPr bwMode="auto">
          <a:xfrm>
            <a:off x="468313" y="1268413"/>
            <a:ext cx="2814637" cy="1547812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  <a:cs typeface="Arial" charset="0"/>
              </a:rPr>
              <a:t>Disabled victims of abuse can be female</a:t>
            </a:r>
          </a:p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  <a:cs typeface="Arial" charset="0"/>
              </a:rPr>
              <a:t>or male, adults or children </a:t>
            </a:r>
          </a:p>
        </p:txBody>
      </p:sp>
      <p:pic>
        <p:nvPicPr>
          <p:cNvPr id="21508" name="Picture 23" descr="Advantage_Africa_new logo_19thOct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092825"/>
            <a:ext cx="24495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666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Picture 28" descr="Logo final jpe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6165850"/>
            <a:ext cx="12969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38"/>
          <p:cNvSpPr>
            <a:spLocks noChangeArrowheads="1"/>
          </p:cNvSpPr>
          <p:nvPr/>
        </p:nvSpPr>
        <p:spPr bwMode="auto">
          <a:xfrm>
            <a:off x="1331913" y="3141663"/>
            <a:ext cx="2808287" cy="25542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bg1"/>
                </a:solidFill>
              </a:rPr>
              <a:t>Perpetrators are often people familiar to the victim such as family members, teachers and other carers. Persons with disabilities can also be perpetrators.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40200" y="1268413"/>
            <a:ext cx="4572000" cy="1323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</a:rPr>
              <a:t>Cultural beliefs In East Africa lower the perceived moral threshold around sexual abuse of persons with disabilities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03800" y="2997200"/>
            <a:ext cx="2663825" cy="25542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</a:rPr>
              <a:t>Professionals in education, health, the police and judicial services are often poorly equipped to </a:t>
            </a:r>
          </a:p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</a:rPr>
              <a:t>provide support and welfare facilities</a:t>
            </a:r>
            <a:r>
              <a:rPr lang="en-GB" sz="2000" dirty="0"/>
              <a:t> </a:t>
            </a:r>
            <a:endParaRPr lang="en-GB" sz="20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animBg="1"/>
      <p:bldP spid="1946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Accueil - FIRAH, Fondation Internationale de la Recherche Appliquée sur le Handi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6021388"/>
            <a:ext cx="24622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9216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Research Findings</a:t>
            </a:r>
          </a:p>
        </p:txBody>
      </p:sp>
      <p:pic>
        <p:nvPicPr>
          <p:cNvPr id="22531" name="Picture 23" descr="Advantage_Africa_new logo_19thOct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092825"/>
            <a:ext cx="24495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666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3" name="Picture 28" descr="Logo final jpe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6165850"/>
            <a:ext cx="12969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684213" y="1989138"/>
            <a:ext cx="7848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>
                <a:solidFill>
                  <a:srgbClr val="800000"/>
                </a:solidFill>
              </a:rPr>
              <a:t>Most incidents of sexual abuse of people with disabilities do not reach the formal justice system.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Accueil - FIRAH, Fondation Internationale de la Recherche Appliquée sur le Handic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6021388"/>
            <a:ext cx="24622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9216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The </a:t>
            </a:r>
            <a:r>
              <a:rPr lang="en-GB" sz="3200" b="1" smtClean="0">
                <a:solidFill>
                  <a:srgbClr val="FFFF00"/>
                </a:solidFill>
                <a:latin typeface="Trebuchet MS" pitchFamily="34" charset="0"/>
              </a:rPr>
              <a:t>Survivor</a:t>
            </a:r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 (Barriers to disclosure)</a:t>
            </a:r>
          </a:p>
        </p:txBody>
      </p:sp>
      <p:sp>
        <p:nvSpPr>
          <p:cNvPr id="19459" name="TextBox 11"/>
          <p:cNvSpPr txBox="1">
            <a:spLocks noChangeArrowheads="1"/>
          </p:cNvSpPr>
          <p:nvPr/>
        </p:nvSpPr>
        <p:spPr bwMode="auto">
          <a:xfrm>
            <a:off x="179388" y="1052513"/>
            <a:ext cx="18716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5" rIns="0" bIns="45715" anchor="ctr"/>
          <a:lstStyle/>
          <a:p>
            <a:pPr algn="ctr"/>
            <a:r>
              <a:rPr lang="en-GB" b="1">
                <a:solidFill>
                  <a:srgbClr val="404040"/>
                </a:solidFill>
                <a:latin typeface="Kalinga"/>
                <a:ea typeface="Kalinga"/>
                <a:cs typeface="Kalinga"/>
              </a:rPr>
              <a:t>sexual attack on a person with a disability happens  </a:t>
            </a:r>
          </a:p>
        </p:txBody>
      </p:sp>
      <p:pic>
        <p:nvPicPr>
          <p:cNvPr id="24580" name="Picture 23" descr="Advantage_Africa_new logo_19thOct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092825"/>
            <a:ext cx="24495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666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2" name="Picture 28" descr="Logo final jpe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6165850"/>
            <a:ext cx="12969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2268538" y="1341438"/>
            <a:ext cx="1296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en-GB" b="1">
                <a:solidFill>
                  <a:srgbClr val="404040"/>
                </a:solidFill>
                <a:latin typeface="Kalinga"/>
                <a:ea typeface="Kalinga"/>
                <a:cs typeface="Kalinga"/>
              </a:rPr>
              <a:t>Survivor seeks help  </a:t>
            </a:r>
          </a:p>
        </p:txBody>
      </p:sp>
      <p:sp>
        <p:nvSpPr>
          <p:cNvPr id="19475" name="AutoShape 38"/>
          <p:cNvSpPr>
            <a:spLocks noChangeArrowheads="1"/>
          </p:cNvSpPr>
          <p:nvPr/>
        </p:nvSpPr>
        <p:spPr bwMode="auto">
          <a:xfrm>
            <a:off x="3851275" y="1700213"/>
            <a:ext cx="504825" cy="287337"/>
          </a:xfrm>
          <a:prstGeom prst="homePlate">
            <a:avLst>
              <a:gd name="adj" fmla="val 62818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GB"/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2268538" y="1268413"/>
            <a:ext cx="12954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en-GB" b="1">
                <a:solidFill>
                  <a:srgbClr val="404040"/>
                </a:solidFill>
                <a:latin typeface="Kalinga"/>
                <a:ea typeface="Kalinga"/>
                <a:cs typeface="Kalinga"/>
              </a:rPr>
              <a:t>Survivor </a:t>
            </a:r>
            <a:r>
              <a:rPr lang="en-GB" b="1">
                <a:solidFill>
                  <a:srgbClr val="C00000"/>
                </a:solidFill>
                <a:latin typeface="Kalinga"/>
                <a:ea typeface="Kalinga"/>
                <a:cs typeface="Kalinga"/>
              </a:rPr>
              <a:t>Doesn’t</a:t>
            </a:r>
          </a:p>
          <a:p>
            <a:pPr algn="ctr"/>
            <a:r>
              <a:rPr lang="en-GB" b="1">
                <a:solidFill>
                  <a:srgbClr val="404040"/>
                </a:solidFill>
                <a:latin typeface="Kalinga"/>
                <a:ea typeface="Kalinga"/>
                <a:cs typeface="Kalinga"/>
              </a:rPr>
              <a:t>report</a:t>
            </a:r>
          </a:p>
        </p:txBody>
      </p:sp>
      <p:sp>
        <p:nvSpPr>
          <p:cNvPr id="25" name="Oval 24"/>
          <p:cNvSpPr/>
          <p:nvPr/>
        </p:nvSpPr>
        <p:spPr>
          <a:xfrm>
            <a:off x="2051050" y="981075"/>
            <a:ext cx="1657350" cy="1511300"/>
          </a:xfrm>
          <a:prstGeom prst="ellipse">
            <a:avLst/>
          </a:prstGeom>
          <a:noFill/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81" name="AutoShape 38"/>
          <p:cNvSpPr>
            <a:spLocks noChangeArrowheads="1"/>
          </p:cNvSpPr>
          <p:nvPr/>
        </p:nvSpPr>
        <p:spPr bwMode="auto">
          <a:xfrm>
            <a:off x="1835150" y="1773238"/>
            <a:ext cx="503238" cy="287337"/>
          </a:xfrm>
          <a:prstGeom prst="homePlate">
            <a:avLst>
              <a:gd name="adj" fmla="val 62620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6" grpId="0"/>
      <p:bldP spid="19475" grpId="0" animBg="1"/>
      <p:bldP spid="28" grpId="1" animBg="1"/>
      <p:bldP spid="25" grpId="0" animBg="1"/>
      <p:bldP spid="194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Four silhouettes"/>
          <p:cNvPicPr>
            <a:picLocks noChangeAspect="1" noChangeArrowheads="1"/>
          </p:cNvPicPr>
          <p:nvPr/>
        </p:nvPicPr>
        <p:blipFill>
          <a:blip r:embed="rId2"/>
          <a:srcRect l="58060" t="3566" r="25006" b="69688"/>
          <a:stretch>
            <a:fillRect/>
          </a:stretch>
        </p:blipFill>
        <p:spPr bwMode="auto">
          <a:xfrm>
            <a:off x="3635375" y="3357563"/>
            <a:ext cx="24876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1" descr="Accueil - FIRAH, Fondation Internationale de la Recherche Appliquée sur le Handi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6021388"/>
            <a:ext cx="24622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216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The </a:t>
            </a:r>
            <a:r>
              <a:rPr lang="en-GB" sz="3200" b="1" smtClean="0">
                <a:solidFill>
                  <a:srgbClr val="FFFF00"/>
                </a:solidFill>
                <a:latin typeface="Trebuchet MS" pitchFamily="34" charset="0"/>
              </a:rPr>
              <a:t>Survivor</a:t>
            </a:r>
            <a:r>
              <a:rPr lang="en-GB" sz="3200" b="1" smtClean="0">
                <a:solidFill>
                  <a:srgbClr val="FFCC00"/>
                </a:solidFill>
                <a:latin typeface="Trebuchet MS" pitchFamily="34" charset="0"/>
              </a:rPr>
              <a:t> </a:t>
            </a:r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(barriers to disclosure)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0152" y="3429000"/>
            <a:ext cx="2497095" cy="1512168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shame or misplaced guilt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1840" y="1196752"/>
            <a:ext cx="2497095" cy="1224136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threats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2564904"/>
            <a:ext cx="2808312" cy="1224137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not facilitated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96136" y="1484784"/>
            <a:ext cx="2497094" cy="1656183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>
              <a:defRPr/>
            </a:pPr>
            <a:endParaRPr lang="en-GB" b="1">
              <a:solidFill>
                <a:srgbClr val="215968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GB" sz="2400" b="1">
                <a:solidFill>
                  <a:schemeClr val="bg1"/>
                </a:solidFill>
                <a:cs typeface="Arial" charset="0"/>
              </a:rPr>
              <a:t>not believed /</a:t>
            </a:r>
          </a:p>
          <a:p>
            <a:pPr algn="ctr">
              <a:defRPr/>
            </a:pPr>
            <a:r>
              <a:rPr lang="en-GB" sz="2400" b="1">
                <a:solidFill>
                  <a:schemeClr val="bg1"/>
                </a:solidFill>
                <a:cs typeface="Arial" charset="0"/>
              </a:rPr>
              <a:t>valued</a:t>
            </a:r>
          </a:p>
          <a:p>
            <a:pPr algn="ctr">
              <a:defRPr/>
            </a:pPr>
            <a:endParaRPr lang="en-GB" b="1">
              <a:solidFill>
                <a:srgbClr val="215968"/>
              </a:solidFill>
              <a:latin typeface="Calibri" pitchFamily="34" charset="0"/>
            </a:endParaRPr>
          </a:p>
        </p:txBody>
      </p:sp>
      <p:pic>
        <p:nvPicPr>
          <p:cNvPr id="25616" name="Picture 23" descr="Advantage_Africa_new logo_19thOct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092825"/>
            <a:ext cx="24495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666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8" name="Picture 28" descr="Logo final jpe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6165850"/>
            <a:ext cx="12969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36811" y="4122663"/>
            <a:ext cx="2808312" cy="144016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fear of demands for money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Accueil - FIRAH, Fondation Internationale de la Recherche Appliquée sur le Handic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6021388"/>
            <a:ext cx="2462212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92163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What </a:t>
            </a:r>
            <a:r>
              <a:rPr lang="en-GB" sz="3200" b="1" smtClean="0">
                <a:solidFill>
                  <a:srgbClr val="FFFF00"/>
                </a:solidFill>
                <a:latin typeface="Trebuchet MS" pitchFamily="34" charset="0"/>
              </a:rPr>
              <a:t>happens</a:t>
            </a:r>
            <a:r>
              <a:rPr lang="en-GB" sz="3200" b="1" smtClean="0">
                <a:solidFill>
                  <a:schemeClr val="bg1"/>
                </a:solidFill>
                <a:latin typeface="Trebuchet MS" pitchFamily="34" charset="0"/>
              </a:rPr>
              <a:t> in a case of abuse </a:t>
            </a:r>
          </a:p>
        </p:txBody>
      </p:sp>
      <p:sp>
        <p:nvSpPr>
          <p:cNvPr id="26627" name="TextBox 11"/>
          <p:cNvSpPr txBox="1">
            <a:spLocks noChangeArrowheads="1"/>
          </p:cNvSpPr>
          <p:nvPr/>
        </p:nvSpPr>
        <p:spPr bwMode="auto">
          <a:xfrm>
            <a:off x="179388" y="1052513"/>
            <a:ext cx="18716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5" rIns="0" bIns="45715" anchor="ctr"/>
          <a:lstStyle/>
          <a:p>
            <a:pPr algn="ctr"/>
            <a:r>
              <a:rPr lang="en-GB" b="1">
                <a:solidFill>
                  <a:srgbClr val="404040"/>
                </a:solidFill>
                <a:latin typeface="Kalinga"/>
                <a:ea typeface="Kalinga"/>
                <a:cs typeface="Kalinga"/>
              </a:rPr>
              <a:t>sexual attack on a person with a disability happens  </a:t>
            </a:r>
          </a:p>
        </p:txBody>
      </p:sp>
      <p:pic>
        <p:nvPicPr>
          <p:cNvPr id="26628" name="Picture 23" descr="Advantage_Africa_new logo_19thOct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092825"/>
            <a:ext cx="2449513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0" y="6021388"/>
            <a:ext cx="9144000" cy="0"/>
          </a:xfrm>
          <a:prstGeom prst="line">
            <a:avLst/>
          </a:prstGeom>
          <a:ln w="666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0" name="Picture 28" descr="Logo final jpe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6165850"/>
            <a:ext cx="12969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11"/>
          <p:cNvSpPr txBox="1">
            <a:spLocks noChangeArrowheads="1"/>
          </p:cNvSpPr>
          <p:nvPr/>
        </p:nvSpPr>
        <p:spPr bwMode="auto">
          <a:xfrm>
            <a:off x="6443663" y="3068638"/>
            <a:ext cx="2232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en-GB" b="1">
                <a:solidFill>
                  <a:srgbClr val="404040"/>
                </a:solidFill>
                <a:latin typeface="Kalinga"/>
                <a:ea typeface="Kalinga"/>
                <a:cs typeface="Kalinga"/>
              </a:rPr>
              <a:t>a proper criminal investigation is initiated  </a:t>
            </a:r>
          </a:p>
        </p:txBody>
      </p:sp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6227763" y="1220788"/>
            <a:ext cx="2232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en-GB" b="1">
                <a:solidFill>
                  <a:srgbClr val="404040"/>
                </a:solidFill>
                <a:latin typeface="Kalinga"/>
                <a:ea typeface="Kalinga"/>
                <a:cs typeface="Kalinga"/>
              </a:rPr>
              <a:t>victim receives counselling and good medical services  </a:t>
            </a:r>
          </a:p>
        </p:txBody>
      </p:sp>
      <p:sp>
        <p:nvSpPr>
          <p:cNvPr id="26633" name="TextBox 11"/>
          <p:cNvSpPr txBox="1">
            <a:spLocks noChangeArrowheads="1"/>
          </p:cNvSpPr>
          <p:nvPr/>
        </p:nvSpPr>
        <p:spPr bwMode="auto">
          <a:xfrm>
            <a:off x="3924300" y="1196975"/>
            <a:ext cx="16557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en-GB" b="1">
                <a:solidFill>
                  <a:srgbClr val="404040"/>
                </a:solidFill>
                <a:latin typeface="Kalinga"/>
                <a:ea typeface="Kalinga"/>
                <a:cs typeface="Kalinga"/>
              </a:rPr>
              <a:t>proper immediate action is taken</a:t>
            </a:r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2268538" y="1341438"/>
            <a:ext cx="1296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en-GB" b="1">
                <a:solidFill>
                  <a:srgbClr val="404040"/>
                </a:solidFill>
                <a:latin typeface="Kalinga"/>
                <a:ea typeface="Kalinga"/>
                <a:cs typeface="Kalinga"/>
              </a:rPr>
              <a:t>victim seeks help  </a:t>
            </a:r>
          </a:p>
        </p:txBody>
      </p:sp>
      <p:sp>
        <p:nvSpPr>
          <p:cNvPr id="26635" name="TextBox 11"/>
          <p:cNvSpPr txBox="1">
            <a:spLocks noChangeArrowheads="1"/>
          </p:cNvSpPr>
          <p:nvPr/>
        </p:nvSpPr>
        <p:spPr bwMode="auto">
          <a:xfrm>
            <a:off x="6516688" y="4581525"/>
            <a:ext cx="1943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en-GB" b="1">
                <a:solidFill>
                  <a:srgbClr val="404040"/>
                </a:solidFill>
                <a:latin typeface="Kalinga"/>
                <a:ea typeface="Kalinga"/>
                <a:cs typeface="Kalinga"/>
              </a:rPr>
              <a:t> evidence is collected and witnesses cooperate </a:t>
            </a:r>
          </a:p>
        </p:txBody>
      </p:sp>
      <p:sp>
        <p:nvSpPr>
          <p:cNvPr id="26636" name="TextBox 11"/>
          <p:cNvSpPr txBox="1">
            <a:spLocks noChangeArrowheads="1"/>
          </p:cNvSpPr>
          <p:nvPr/>
        </p:nvSpPr>
        <p:spPr bwMode="auto">
          <a:xfrm>
            <a:off x="539750" y="2636838"/>
            <a:ext cx="4248150" cy="13239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Kalinga"/>
                <a:ea typeface="Kalinga"/>
                <a:cs typeface="Kalinga"/>
              </a:rPr>
              <a:t>The survivor feels that they have been supported by the service providers and that  justice has been done</a:t>
            </a:r>
          </a:p>
        </p:txBody>
      </p:sp>
      <p:sp>
        <p:nvSpPr>
          <p:cNvPr id="26637" name="TextBox 11"/>
          <p:cNvSpPr txBox="1">
            <a:spLocks noChangeArrowheads="1"/>
          </p:cNvSpPr>
          <p:nvPr/>
        </p:nvSpPr>
        <p:spPr bwMode="auto">
          <a:xfrm>
            <a:off x="2411413" y="4797425"/>
            <a:ext cx="15128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en-GB" b="1">
                <a:solidFill>
                  <a:srgbClr val="404040"/>
                </a:solidFill>
                <a:latin typeface="Kalinga"/>
                <a:ea typeface="Kalinga"/>
                <a:cs typeface="Kalinga"/>
              </a:rPr>
              <a:t> a fair trial in court takes place</a:t>
            </a:r>
          </a:p>
        </p:txBody>
      </p:sp>
      <p:sp>
        <p:nvSpPr>
          <p:cNvPr id="26638" name="TextBox 11"/>
          <p:cNvSpPr txBox="1">
            <a:spLocks noChangeArrowheads="1"/>
          </p:cNvSpPr>
          <p:nvPr/>
        </p:nvSpPr>
        <p:spPr bwMode="auto">
          <a:xfrm>
            <a:off x="4356100" y="4797425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en-GB" b="1">
                <a:solidFill>
                  <a:srgbClr val="404040"/>
                </a:solidFill>
                <a:latin typeface="Kalinga"/>
                <a:ea typeface="Kalinga"/>
                <a:cs typeface="Kalinga"/>
              </a:rPr>
              <a:t> perpetrator is arrested </a:t>
            </a:r>
          </a:p>
        </p:txBody>
      </p:sp>
      <p:sp>
        <p:nvSpPr>
          <p:cNvPr id="26639" name="AutoShape 47"/>
          <p:cNvSpPr>
            <a:spLocks noChangeArrowheads="1"/>
          </p:cNvSpPr>
          <p:nvPr/>
        </p:nvSpPr>
        <p:spPr bwMode="auto">
          <a:xfrm rot="10800000">
            <a:off x="6011863" y="5014913"/>
            <a:ext cx="503237" cy="285750"/>
          </a:xfrm>
          <a:prstGeom prst="homePlate">
            <a:avLst>
              <a:gd name="adj" fmla="val 62911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GB"/>
          </a:p>
        </p:txBody>
      </p:sp>
      <p:sp>
        <p:nvSpPr>
          <p:cNvPr id="26640" name="AutoShape 38"/>
          <p:cNvSpPr>
            <a:spLocks noChangeArrowheads="1"/>
          </p:cNvSpPr>
          <p:nvPr/>
        </p:nvSpPr>
        <p:spPr bwMode="auto">
          <a:xfrm rot="5400000">
            <a:off x="7200106" y="2601119"/>
            <a:ext cx="504825" cy="287338"/>
          </a:xfrm>
          <a:prstGeom prst="homePlate">
            <a:avLst>
              <a:gd name="adj" fmla="val 62817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GB"/>
          </a:p>
        </p:txBody>
      </p:sp>
      <p:sp>
        <p:nvSpPr>
          <p:cNvPr id="26641" name="AutoShape 47"/>
          <p:cNvSpPr>
            <a:spLocks noChangeArrowheads="1"/>
          </p:cNvSpPr>
          <p:nvPr/>
        </p:nvSpPr>
        <p:spPr bwMode="auto">
          <a:xfrm rot="10800000">
            <a:off x="3924300" y="5013325"/>
            <a:ext cx="501650" cy="287338"/>
          </a:xfrm>
          <a:prstGeom prst="homePlate">
            <a:avLst>
              <a:gd name="adj" fmla="val 62366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GB"/>
          </a:p>
        </p:txBody>
      </p:sp>
      <p:sp>
        <p:nvSpPr>
          <p:cNvPr id="26642" name="AutoShape 47"/>
          <p:cNvSpPr>
            <a:spLocks noChangeArrowheads="1"/>
          </p:cNvSpPr>
          <p:nvPr/>
        </p:nvSpPr>
        <p:spPr bwMode="auto">
          <a:xfrm rot="-5400000">
            <a:off x="2615406" y="4263232"/>
            <a:ext cx="542925" cy="338138"/>
          </a:xfrm>
          <a:prstGeom prst="homePlate">
            <a:avLst>
              <a:gd name="adj" fmla="val 62404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GB"/>
          </a:p>
        </p:txBody>
      </p:sp>
      <p:sp>
        <p:nvSpPr>
          <p:cNvPr id="26643" name="AutoShape 38"/>
          <p:cNvSpPr>
            <a:spLocks noChangeArrowheads="1"/>
          </p:cNvSpPr>
          <p:nvPr/>
        </p:nvSpPr>
        <p:spPr bwMode="auto">
          <a:xfrm>
            <a:off x="3419475" y="1773238"/>
            <a:ext cx="504825" cy="287337"/>
          </a:xfrm>
          <a:prstGeom prst="homePlate">
            <a:avLst>
              <a:gd name="adj" fmla="val 62818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GB"/>
          </a:p>
        </p:txBody>
      </p:sp>
      <p:sp>
        <p:nvSpPr>
          <p:cNvPr id="26644" name="AutoShape 38"/>
          <p:cNvSpPr>
            <a:spLocks noChangeArrowheads="1"/>
          </p:cNvSpPr>
          <p:nvPr/>
        </p:nvSpPr>
        <p:spPr bwMode="auto">
          <a:xfrm>
            <a:off x="5724525" y="1773238"/>
            <a:ext cx="503238" cy="287337"/>
          </a:xfrm>
          <a:prstGeom prst="homePlate">
            <a:avLst>
              <a:gd name="adj" fmla="val 62620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GB"/>
          </a:p>
        </p:txBody>
      </p:sp>
      <p:sp>
        <p:nvSpPr>
          <p:cNvPr id="26645" name="AutoShape 38"/>
          <p:cNvSpPr>
            <a:spLocks noChangeArrowheads="1"/>
          </p:cNvSpPr>
          <p:nvPr/>
        </p:nvSpPr>
        <p:spPr bwMode="auto">
          <a:xfrm rot="5400000">
            <a:off x="7272338" y="4113213"/>
            <a:ext cx="503237" cy="287337"/>
          </a:xfrm>
          <a:prstGeom prst="homePlate">
            <a:avLst>
              <a:gd name="adj" fmla="val 62620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GB"/>
          </a:p>
        </p:txBody>
      </p:sp>
      <p:sp>
        <p:nvSpPr>
          <p:cNvPr id="26646" name="TextBox 11"/>
          <p:cNvSpPr txBox="1">
            <a:spLocks noChangeArrowheads="1"/>
          </p:cNvSpPr>
          <p:nvPr/>
        </p:nvSpPr>
        <p:spPr bwMode="auto">
          <a:xfrm>
            <a:off x="2268538" y="1268413"/>
            <a:ext cx="12954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en-GB" b="1">
                <a:solidFill>
                  <a:srgbClr val="404040"/>
                </a:solidFill>
                <a:latin typeface="Kalinga"/>
                <a:ea typeface="Kalinga"/>
                <a:cs typeface="Kalinga"/>
              </a:rPr>
              <a:t>Survivor </a:t>
            </a:r>
            <a:r>
              <a:rPr lang="en-GB" b="1">
                <a:solidFill>
                  <a:srgbClr val="C00000"/>
                </a:solidFill>
                <a:latin typeface="Kalinga"/>
                <a:ea typeface="Kalinga"/>
                <a:cs typeface="Kalinga"/>
              </a:rPr>
              <a:t>Doesn’t</a:t>
            </a:r>
          </a:p>
          <a:p>
            <a:pPr algn="ctr"/>
            <a:r>
              <a:rPr lang="en-GB" b="1">
                <a:solidFill>
                  <a:srgbClr val="404040"/>
                </a:solidFill>
                <a:latin typeface="Kalinga"/>
                <a:ea typeface="Kalinga"/>
                <a:cs typeface="Kalinga"/>
              </a:rPr>
              <a:t>report</a:t>
            </a:r>
          </a:p>
        </p:txBody>
      </p:sp>
      <p:grpSp>
        <p:nvGrpSpPr>
          <p:cNvPr id="26647" name="Group 39"/>
          <p:cNvGrpSpPr>
            <a:grpSpLocks/>
          </p:cNvGrpSpPr>
          <p:nvPr/>
        </p:nvGrpSpPr>
        <p:grpSpPr bwMode="auto">
          <a:xfrm>
            <a:off x="539750" y="981075"/>
            <a:ext cx="8604250" cy="4824413"/>
            <a:chOff x="323528" y="836712"/>
            <a:chExt cx="8568952" cy="5040560"/>
          </a:xfrm>
        </p:grpSpPr>
        <p:sp>
          <p:nvSpPr>
            <p:cNvPr id="38" name="Rectangle 37"/>
            <p:cNvSpPr/>
            <p:nvPr/>
          </p:nvSpPr>
          <p:spPr>
            <a:xfrm>
              <a:off x="3275232" y="836712"/>
              <a:ext cx="5617248" cy="504056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3528" y="2349377"/>
              <a:ext cx="3528764" cy="3527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5" name="Oval 24"/>
          <p:cNvSpPr/>
          <p:nvPr/>
        </p:nvSpPr>
        <p:spPr>
          <a:xfrm>
            <a:off x="2051050" y="981075"/>
            <a:ext cx="1657350" cy="1511300"/>
          </a:xfrm>
          <a:prstGeom prst="ellipse">
            <a:avLst/>
          </a:prstGeom>
          <a:noFill/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Circular Arrow 35"/>
          <p:cNvSpPr/>
          <p:nvPr/>
        </p:nvSpPr>
        <p:spPr>
          <a:xfrm rot="663566" flipH="1" flipV="1">
            <a:off x="971550" y="1484313"/>
            <a:ext cx="2160588" cy="216058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6650" name="AutoShape 38"/>
          <p:cNvSpPr>
            <a:spLocks noChangeArrowheads="1"/>
          </p:cNvSpPr>
          <p:nvPr/>
        </p:nvSpPr>
        <p:spPr bwMode="auto">
          <a:xfrm>
            <a:off x="1835150" y="1773238"/>
            <a:ext cx="503238" cy="287337"/>
          </a:xfrm>
          <a:prstGeom prst="homePlate">
            <a:avLst>
              <a:gd name="adj" fmla="val 62620"/>
            </a:avLst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GB"/>
          </a:p>
        </p:txBody>
      </p:sp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323850" y="3573463"/>
            <a:ext cx="3455988" cy="15700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Kalinga"/>
                <a:ea typeface="Kalinga"/>
                <a:cs typeface="Kalinga"/>
              </a:rPr>
              <a:t>The survivor receives no services  &amp; justice has </a:t>
            </a:r>
            <a:r>
              <a:rPr lang="en-GB" sz="3600" b="1">
                <a:solidFill>
                  <a:schemeClr val="bg1"/>
                </a:solidFill>
                <a:latin typeface="Kalinga"/>
                <a:ea typeface="Kalinga"/>
                <a:cs typeface="Kalinga"/>
              </a:rPr>
              <a:t>NOT</a:t>
            </a:r>
          </a:p>
          <a:p>
            <a:pPr algn="ctr"/>
            <a:r>
              <a:rPr lang="en-GB" sz="2000" b="1">
                <a:solidFill>
                  <a:schemeClr val="bg1"/>
                </a:solidFill>
                <a:latin typeface="Kalinga"/>
                <a:ea typeface="Kalinga"/>
                <a:cs typeface="Kalinga"/>
              </a:rPr>
              <a:t> been done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871</Words>
  <Application>Microsoft Office PowerPoint</Application>
  <PresentationFormat>Affichage à l'écran (4:3)</PresentationFormat>
  <Paragraphs>142</Paragraphs>
  <Slides>18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PMingLiU</vt:lpstr>
      <vt:lpstr>Aharoni</vt:lpstr>
      <vt:lpstr>Arial</vt:lpstr>
      <vt:lpstr>Calibri</vt:lpstr>
      <vt:lpstr>Kalinga</vt:lpstr>
      <vt:lpstr>Trebuchet MS</vt:lpstr>
      <vt:lpstr>Office Theme</vt:lpstr>
      <vt:lpstr>Présentation PowerPoint</vt:lpstr>
      <vt:lpstr>The motivation for our research</vt:lpstr>
      <vt:lpstr>The research activities</vt:lpstr>
      <vt:lpstr>Literature Review</vt:lpstr>
      <vt:lpstr>What the Literature Says</vt:lpstr>
      <vt:lpstr>Research Findings</vt:lpstr>
      <vt:lpstr>The Survivor (Barriers to disclosure)</vt:lpstr>
      <vt:lpstr>The Survivor (barriers to disclosure)</vt:lpstr>
      <vt:lpstr>What happens in a case of abuse </vt:lpstr>
      <vt:lpstr>What actually happens in a case of abuse </vt:lpstr>
      <vt:lpstr>The Community (barriers to disclosure)</vt:lpstr>
      <vt:lpstr>What actually happen in a case of abuse </vt:lpstr>
      <vt:lpstr>The institutions (barriers and failures) </vt:lpstr>
      <vt:lpstr>Our initial interventions</vt:lpstr>
      <vt:lpstr>Présentation PowerPoint</vt:lpstr>
      <vt:lpstr>Présentation PowerPoint</vt:lpstr>
      <vt:lpstr>Présentation PowerPoint</vt:lpstr>
      <vt:lpstr>The research locations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Survivor</dc:title>
  <dc:creator>Rob</dc:creator>
  <cp:lastModifiedBy>Cécile VALLEE</cp:lastModifiedBy>
  <cp:revision>391</cp:revision>
  <dcterms:created xsi:type="dcterms:W3CDTF">2015-04-24T13:35:33Z</dcterms:created>
  <dcterms:modified xsi:type="dcterms:W3CDTF">2017-06-26T08:57:28Z</dcterms:modified>
</cp:coreProperties>
</file>